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80" r:id="rId1"/>
  </p:sldMasterIdLst>
  <p:notesMasterIdLst>
    <p:notesMasterId r:id="rId27"/>
  </p:notesMasterIdLst>
  <p:handoutMasterIdLst>
    <p:handoutMasterId r:id="rId28"/>
  </p:handoutMasterIdLst>
  <p:sldIdLst>
    <p:sldId id="386" r:id="rId2"/>
    <p:sldId id="358" r:id="rId3"/>
    <p:sldId id="361" r:id="rId4"/>
    <p:sldId id="363" r:id="rId5"/>
    <p:sldId id="364" r:id="rId6"/>
    <p:sldId id="387" r:id="rId7"/>
    <p:sldId id="388" r:id="rId8"/>
    <p:sldId id="390" r:id="rId9"/>
    <p:sldId id="369" r:id="rId10"/>
    <p:sldId id="389" r:id="rId11"/>
    <p:sldId id="368" r:id="rId12"/>
    <p:sldId id="391" r:id="rId13"/>
    <p:sldId id="408" r:id="rId14"/>
    <p:sldId id="359" r:id="rId15"/>
    <p:sldId id="393" r:id="rId16"/>
    <p:sldId id="394" r:id="rId17"/>
    <p:sldId id="395" r:id="rId18"/>
    <p:sldId id="396" r:id="rId19"/>
    <p:sldId id="400" r:id="rId20"/>
    <p:sldId id="398" r:id="rId21"/>
    <p:sldId id="403" r:id="rId22"/>
    <p:sldId id="397" r:id="rId23"/>
    <p:sldId id="401" r:id="rId24"/>
    <p:sldId id="407" r:id="rId25"/>
    <p:sldId id="360" r:id="rId26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B4F147"/>
    <a:srgbClr val="0042C8"/>
    <a:srgbClr val="FFECAF"/>
    <a:srgbClr val="FF9933"/>
    <a:srgbClr val="FFD757"/>
    <a:srgbClr val="CCFFCC"/>
    <a:srgbClr val="00743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706" autoAdjust="0"/>
  </p:normalViewPr>
  <p:slideViewPr>
    <p:cSldViewPr>
      <p:cViewPr varScale="1">
        <p:scale>
          <a:sx n="47" d="100"/>
          <a:sy n="47" d="100"/>
        </p:scale>
        <p:origin x="-6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4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18EEB04-BC24-4428-9D6D-0656CB854BA1}" type="datetimeFigureOut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fr-FR"/>
              <a:t>MS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06B74E2-E66B-4339-B677-A165CA0F19B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54DC26B-0B09-4882-A29E-90953D39772D}" type="datetimeFigureOut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/>
              <a:t>MS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87A2519-18BD-4B50-9E50-B657487F675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/>
          </a:p>
        </p:txBody>
      </p:sp>
      <p:sp>
        <p:nvSpPr>
          <p:cNvPr id="2867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949D494-3221-4F9F-AA6E-8D4126525EAC}" type="slidenum">
              <a:rPr lang="fr-FR" smtClean="0"/>
              <a:pPr/>
              <a:t>0</a:t>
            </a:fld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379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7FA155-4D3C-4D3A-8303-CA57FC3EE9AC}" type="slidenum">
              <a:rPr lang="fr-FR" smtClean="0"/>
              <a:pPr/>
              <a:t>9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482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F91693D-FFCF-41B6-ABBD-C2713582F806}" type="slidenum">
              <a:rPr lang="fr-FR" smtClean="0"/>
              <a:pPr/>
              <a:t>10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11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12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 smtClean="0"/>
          </a:p>
        </p:txBody>
      </p:sp>
      <p:sp>
        <p:nvSpPr>
          <p:cNvPr id="4198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9A053AA-D6F6-4FB5-A2B3-72E3A9B8DA46}" type="slidenum">
              <a:rPr lang="fr-FR" smtClean="0"/>
              <a:pPr/>
              <a:t>13</a:t>
            </a:fld>
            <a:endParaRPr lang="fr-F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14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379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7FA155-4D3C-4D3A-8303-CA57FC3EE9AC}" type="slidenum">
              <a:rPr lang="fr-FR" smtClean="0"/>
              <a:pPr/>
              <a:t>15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379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7FA155-4D3C-4D3A-8303-CA57FC3EE9AC}" type="slidenum">
              <a:rPr lang="fr-FR" smtClean="0"/>
              <a:pPr/>
              <a:t>16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17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482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F91693D-FFCF-41B6-ABBD-C2713582F806}" type="slidenum">
              <a:rPr lang="fr-FR" smtClean="0"/>
              <a:pPr/>
              <a:t>18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55FB81-E0CA-469B-9F4F-45BC716B06E0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27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86A000-AB2B-46AB-B96F-A833969E8E1B}" type="slidenum">
              <a:rPr lang="fr-FR" smtClean="0"/>
              <a:pPr/>
              <a:t>19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379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7FA155-4D3C-4D3A-8303-CA57FC3EE9AC}" type="slidenum">
              <a:rPr lang="fr-FR" smtClean="0"/>
              <a:pPr/>
              <a:t>20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482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F91693D-FFCF-41B6-ABBD-C2713582F806}" type="slidenum">
              <a:rPr lang="fr-FR" smtClean="0"/>
              <a:pPr/>
              <a:t>21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22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23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3F726F8-1A9C-4622-B570-65EB5251A588}" type="slidenum">
              <a:rPr lang="fr-FR" smtClean="0"/>
              <a:pPr/>
              <a:t>24</a:t>
            </a:fld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0724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DF0684D-D5FA-4CA2-B305-1741FCB57597}" type="slidenum">
              <a:rPr lang="fr-FR" smtClean="0"/>
              <a:pPr/>
              <a:t>2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3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379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7FA155-4D3C-4D3A-8303-CA57FC3EE9AC}" type="slidenum">
              <a:rPr lang="fr-FR" smtClean="0"/>
              <a:pPr/>
              <a:t>4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379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7FA155-4D3C-4D3A-8303-CA57FC3EE9AC}" type="slidenum">
              <a:rPr lang="fr-FR" smtClean="0"/>
              <a:pPr/>
              <a:t>5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6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482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F91693D-FFCF-41B6-ABBD-C2713582F806}" type="slidenum">
              <a:rPr lang="fr-FR" smtClean="0"/>
              <a:pPr/>
              <a:t>7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smtClean="0"/>
          </a:p>
        </p:txBody>
      </p:sp>
      <p:sp>
        <p:nvSpPr>
          <p:cNvPr id="3277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086A000-AB2B-46AB-B96F-A833969E8E1B}" type="slidenum">
              <a:rPr lang="fr-FR" smtClean="0"/>
              <a:pPr/>
              <a:t>8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8CA77-A620-4737-99AA-CF7CC8FA47BC}" type="datetime1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DE190-59B5-46EC-BF5F-5B2BA83B53F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7BF06-981B-42A8-BFA4-6FCC0DDB2F24}" type="datetime1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AE384-CADC-484B-81DF-7DB6F673886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061A0-1DAA-4B3A-83CF-144B4DD67560}" type="datetime1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5032B-0E45-499A-9E2A-324CAB3964C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A560E-978C-42E5-BB0F-8C33BFA86DDF}" type="datetime1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4D5A7-3B35-4D41-BB22-D7B415BF7C1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9F24D-7ACC-4D1F-89AD-1F29B5B18153}" type="datetime1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32450-E6F7-4F09-9C7A-F75608D4DA8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7FFF6-C1C7-4D70-A045-E4652DB107C4}" type="datetime1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9B1F7-A550-4363-B00A-68A0C63EEFA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F56E8-74A3-4FB4-A634-53FB1ADABB4D}" type="datetime1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D8EFA-36C9-41CF-8F8C-515E4E413D3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96EF5-4A0D-4050-AE27-1D2EFF5038A4}" type="datetime1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E3B2A-E44E-4453-9D4D-13448D2C49F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1E58F-4217-45B0-B5FD-74BE3916CEFE}" type="datetime1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E6DF2-B156-4A33-A286-9CB8F7CD728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E3C4-C6B5-4CFA-874B-B9543E7AA09D}" type="datetime1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C6D4E-BD9B-4154-8F4F-2C9F9D95924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215F7-03DF-4D8E-9227-D04A83C1B1EF}" type="datetime1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0FF6C-7DFE-4645-A697-78619AD2223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30196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 style du titre</a:t>
            </a:r>
          </a:p>
        </p:txBody>
      </p:sp>
      <p:sp>
        <p:nvSpPr>
          <p:cNvPr id="2253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32CDFE3-D742-4625-91DF-9FEAF6270284}" type="datetime1">
              <a:rPr lang="fr-FR"/>
              <a:pPr>
                <a:defRPr/>
              </a:pPr>
              <a:t>26/04/2015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0F56F000-3D4A-4A7A-920C-3F12F4A5981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dissolv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3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0" y="4032250"/>
            <a:ext cx="914400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fr-FR" sz="2400" dirty="0">
                <a:latin typeface="Arial" pitchFamily="34" charset="0"/>
                <a:ea typeface="+mj-ea"/>
                <a:cs typeface="Arial" pitchFamily="34" charset="0"/>
              </a:rPr>
              <a:t>Calcul mental et automatismes – IREM de Clermont-Ferrand</a:t>
            </a:r>
          </a:p>
        </p:txBody>
      </p:sp>
      <p:sp>
        <p:nvSpPr>
          <p:cNvPr id="4" name="Rectangle à coins arrondis 3"/>
          <p:cNvSpPr/>
          <p:nvPr/>
        </p:nvSpPr>
        <p:spPr>
          <a:xfrm>
            <a:off x="612775" y="1628775"/>
            <a:ext cx="7918450" cy="2160588"/>
          </a:xfrm>
          <a:prstGeom prst="round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6000" b="1" cap="small" dirty="0">
                <a:solidFill>
                  <a:schemeClr val="accent6">
                    <a:lumMod val="75000"/>
                    <a:lumOff val="25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Fonctions affines</a:t>
            </a:r>
            <a:r>
              <a:rPr lang="fr-FR" sz="6600" b="1" cap="small" dirty="0">
                <a:solidFill>
                  <a:schemeClr val="accent6">
                    <a:lumMod val="75000"/>
                    <a:lumOff val="25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/>
            </a:r>
            <a:br>
              <a:rPr lang="fr-FR" sz="6600" b="1" cap="small" dirty="0">
                <a:solidFill>
                  <a:schemeClr val="accent6">
                    <a:lumMod val="75000"/>
                    <a:lumOff val="25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</a:br>
            <a:r>
              <a:rPr lang="fr-FR" sz="6600" b="1" cap="small" dirty="0">
                <a:solidFill>
                  <a:schemeClr val="accent6">
                    <a:lumMod val="75000"/>
                    <a:lumOff val="25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Série </a:t>
            </a:r>
            <a:r>
              <a:rPr lang="fr-FR" sz="6600" b="1" cap="small" dirty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2</a:t>
            </a:r>
            <a:endParaRPr lang="fr-FR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N°7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0" y="1916832"/>
            <a:ext cx="9144000" cy="3744416"/>
          </a:xfrm>
          <a:prstGeom prst="rect">
            <a:avLst/>
          </a:prstGeom>
          <a:noFill/>
        </p:spPr>
        <p:txBody>
          <a:bodyPr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f </a:t>
            </a:r>
            <a:r>
              <a:rPr lang="fr-FR" sz="6200" dirty="0" smtClean="0">
                <a:latin typeface="Times New Roman" pitchFamily="18" charset="0"/>
                <a:cs typeface="Times New Roman" pitchFamily="18" charset="0"/>
              </a:rPr>
              <a:t>est une fonction affine telle que</a:t>
            </a: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6200" dirty="0" smtClean="0">
                <a:latin typeface="Times New Roman" pitchFamily="18" charset="0"/>
                <a:cs typeface="Times New Roman" pitchFamily="18" charset="0"/>
              </a:rPr>
              <a:t>(0) = 5 et </a:t>
            </a: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6200" dirty="0" smtClean="0">
                <a:latin typeface="Times New Roman" pitchFamily="18" charset="0"/>
                <a:cs typeface="Times New Roman" pitchFamily="18" charset="0"/>
              </a:rPr>
              <a:t>(–3) = 10</a:t>
            </a:r>
            <a:r>
              <a:rPr lang="fr-FR" sz="6200" dirty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sz="6200" dirty="0">
              <a:solidFill>
                <a:schemeClr val="accent6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N°8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0" y="1196752"/>
            <a:ext cx="9144000" cy="2376264"/>
          </a:xfrm>
          <a:prstGeom prst="rect">
            <a:avLst/>
          </a:prstGeom>
          <a:noFill/>
        </p:spPr>
        <p:txBody>
          <a:bodyPr/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f </a:t>
            </a:r>
            <a:r>
              <a:rPr lang="fr-FR" sz="6200" dirty="0" smtClean="0">
                <a:latin typeface="Times New Roman" pitchFamily="18" charset="0"/>
                <a:cs typeface="Times New Roman" pitchFamily="18" charset="0"/>
              </a:rPr>
              <a:t>est une fonction affine telle que</a:t>
            </a: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fr-FR" sz="6000" dirty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sz="6000" dirty="0">
              <a:solidFill>
                <a:schemeClr val="accent6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l="3028" t="9590" r="15477" b="47949"/>
          <a:stretch>
            <a:fillRect/>
          </a:stretch>
        </p:blipFill>
        <p:spPr bwMode="auto">
          <a:xfrm>
            <a:off x="792000" y="3600000"/>
            <a:ext cx="7586003" cy="221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N°9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050" name="Object 39"/>
          <p:cNvGraphicFramePr>
            <a:graphicFrameLocks noChangeAspect="1"/>
          </p:cNvGraphicFramePr>
          <p:nvPr/>
        </p:nvGraphicFramePr>
        <p:xfrm>
          <a:off x="1259632" y="2754313"/>
          <a:ext cx="6505575" cy="1419225"/>
        </p:xfrm>
        <a:graphic>
          <a:graphicData uri="http://schemas.openxmlformats.org/presentationml/2006/ole">
            <p:oleObj spid="_x0000_s64514" name="Équation" r:id="rId4" imgW="825480" imgH="190440" progId="Equation.3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N°10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050" name="Object 39"/>
          <p:cNvGraphicFramePr>
            <a:graphicFrameLocks noChangeAspect="1"/>
          </p:cNvGraphicFramePr>
          <p:nvPr/>
        </p:nvGraphicFramePr>
        <p:xfrm>
          <a:off x="1185664" y="2492896"/>
          <a:ext cx="6914728" cy="1703388"/>
        </p:xfrm>
        <a:graphic>
          <a:graphicData uri="http://schemas.openxmlformats.org/presentationml/2006/ole">
            <p:oleObj spid="_x0000_s113666" name="Équation" r:id="rId4" imgW="990360" imgH="228600" progId="Equation.3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714625"/>
            <a:ext cx="91440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8000" cap="small" dirty="0" smtClean="0">
                <a:solidFill>
                  <a:srgbClr val="0042C8"/>
                </a:solidFill>
                <a:latin typeface="Georgia" pitchFamily="18" charset="0"/>
                <a:cs typeface="Arial" pitchFamily="34" charset="0"/>
              </a:rPr>
              <a:t>Correction</a:t>
            </a:r>
            <a:endParaRPr lang="fr-FR" sz="8000" cap="small" dirty="0">
              <a:solidFill>
                <a:srgbClr val="0042C8"/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>
                <a:latin typeface="Times New Roman" pitchFamily="18" charset="0"/>
                <a:ea typeface="+mj-ea"/>
                <a:cs typeface="Times New Roman" pitchFamily="18" charset="0"/>
              </a:rPr>
              <a:t>N°1</a:t>
            </a:r>
          </a:p>
        </p:txBody>
      </p:sp>
      <p:graphicFrame>
        <p:nvGraphicFramePr>
          <p:cNvPr id="2050" name="Object 39"/>
          <p:cNvGraphicFramePr>
            <a:graphicFrameLocks noChangeAspect="1"/>
          </p:cNvGraphicFramePr>
          <p:nvPr/>
        </p:nvGraphicFramePr>
        <p:xfrm>
          <a:off x="1798638" y="2159000"/>
          <a:ext cx="5705475" cy="1419225"/>
        </p:xfrm>
        <a:graphic>
          <a:graphicData uri="http://schemas.openxmlformats.org/presentationml/2006/ole">
            <p:oleObj spid="_x0000_s66562" name="Équation" r:id="rId4" imgW="723600" imgH="190440" progId="Equation.3">
              <p:embed/>
            </p:oleObj>
          </a:graphicData>
        </a:graphic>
      </p:graphicFrame>
      <p:sp>
        <p:nvSpPr>
          <p:cNvPr id="4" name="ZoneTexte 11"/>
          <p:cNvSpPr txBox="1">
            <a:spLocks noChangeArrowheads="1"/>
          </p:cNvSpPr>
          <p:nvPr/>
        </p:nvSpPr>
        <p:spPr bwMode="auto">
          <a:xfrm>
            <a:off x="467544" y="5445224"/>
            <a:ext cx="8208912" cy="1015663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fr-FR" altLang="fr-FR" sz="6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est décroissante sur </a:t>
            </a:r>
            <a:r>
              <a:rPr lang="fr-FR" altLang="fr-FR" sz="6000" dirty="0" smtClean="0">
                <a:solidFill>
                  <a:schemeClr val="bg1"/>
                </a:solidFill>
                <a:latin typeface="OpenSymbol"/>
                <a:cs typeface="Times New Roman" pitchFamily="18" charset="0"/>
              </a:rPr>
              <a:t>ℝ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altLang="fr-FR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Ellipse 5"/>
          <p:cNvSpPr/>
          <p:nvPr/>
        </p:nvSpPr>
        <p:spPr>
          <a:xfrm>
            <a:off x="5436096" y="2132856"/>
            <a:ext cx="1296144" cy="136815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Pensées 6"/>
          <p:cNvSpPr/>
          <p:nvPr/>
        </p:nvSpPr>
        <p:spPr>
          <a:xfrm>
            <a:off x="2411760" y="3645024"/>
            <a:ext cx="3024336" cy="1268760"/>
          </a:xfrm>
          <a:prstGeom prst="cloudCallout">
            <a:avLst>
              <a:gd name="adj1" fmla="val 61093"/>
              <a:gd name="adj2" fmla="val -66363"/>
            </a:avLst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000" dirty="0" smtClean="0">
                <a:latin typeface="Times New Roman" pitchFamily="18" charset="0"/>
                <a:cs typeface="Times New Roman" pitchFamily="18" charset="0"/>
              </a:rPr>
              <a:t>–2 &lt; 0</a:t>
            </a:r>
            <a:endParaRPr lang="fr-FR" sz="5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3" name="Picture 3"/>
          <p:cNvPicPr>
            <a:picLocks noChangeAspect="1" noChangeArrowheads="1"/>
          </p:cNvPicPr>
          <p:nvPr/>
        </p:nvPicPr>
        <p:blipFill>
          <a:blip r:embed="rId3" cstate="print"/>
          <a:srcRect l="58096"/>
          <a:stretch>
            <a:fillRect/>
          </a:stretch>
        </p:blipFill>
        <p:spPr bwMode="auto">
          <a:xfrm>
            <a:off x="4284000" y="1152000"/>
            <a:ext cx="4816769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N°2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0" y="1052736"/>
            <a:ext cx="4355976" cy="1224136"/>
          </a:xfrm>
          <a:prstGeom prst="rect">
            <a:avLst/>
          </a:prstGeom>
          <a:noFill/>
        </p:spPr>
        <p:txBody>
          <a:bodyPr/>
          <a:lstStyle/>
          <a:p>
            <a:pPr algn="ctr" eaLnBrk="1" hangingPunct="1">
              <a:defRPr/>
            </a:pPr>
            <a:r>
              <a:rPr lang="fr-FR" sz="50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5000" dirty="0" smtClean="0">
                <a:latin typeface="Times New Roman" pitchFamily="18" charset="0"/>
                <a:cs typeface="Times New Roman" pitchFamily="18" charset="0"/>
              </a:rPr>
              <a:t>(1) = 3 et </a:t>
            </a:r>
          </a:p>
          <a:p>
            <a:pPr algn="ctr" eaLnBrk="1" hangingPunct="1">
              <a:defRPr/>
            </a:pPr>
            <a:r>
              <a:rPr lang="fr-FR" sz="50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5000" dirty="0" smtClean="0">
                <a:latin typeface="Times New Roman" pitchFamily="18" charset="0"/>
                <a:cs typeface="Times New Roman" pitchFamily="18" charset="0"/>
              </a:rPr>
              <a:t>(3) = 4</a:t>
            </a:r>
            <a:r>
              <a:rPr lang="fr-FR" sz="5000" dirty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sz="5000" dirty="0">
              <a:solidFill>
                <a:schemeClr val="accent6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oneTexte 11"/>
          <p:cNvSpPr txBox="1">
            <a:spLocks noChangeArrowheads="1"/>
          </p:cNvSpPr>
          <p:nvPr/>
        </p:nvSpPr>
        <p:spPr bwMode="auto">
          <a:xfrm>
            <a:off x="467544" y="5445224"/>
            <a:ext cx="8208912" cy="1015663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fr-FR" altLang="fr-FR" sz="6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est croissante sur </a:t>
            </a:r>
            <a:r>
              <a:rPr lang="fr-FR" altLang="fr-FR" sz="6000" dirty="0" smtClean="0">
                <a:solidFill>
                  <a:schemeClr val="bg1"/>
                </a:solidFill>
                <a:latin typeface="OpenSymbol"/>
                <a:cs typeface="Times New Roman" pitchFamily="18" charset="0"/>
              </a:rPr>
              <a:t>ℝ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altLang="fr-FR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4" cstate="print"/>
          <a:srcRect l="58096"/>
          <a:stretch>
            <a:fillRect/>
          </a:stretch>
        </p:blipFill>
        <p:spPr bwMode="auto">
          <a:xfrm>
            <a:off x="4284000" y="1152000"/>
            <a:ext cx="4799364" cy="430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Pensées 5"/>
          <p:cNvSpPr/>
          <p:nvPr/>
        </p:nvSpPr>
        <p:spPr>
          <a:xfrm>
            <a:off x="0" y="3573016"/>
            <a:ext cx="4788024" cy="1296144"/>
          </a:xfrm>
          <a:prstGeom prst="cloudCallout">
            <a:avLst>
              <a:gd name="adj1" fmla="val 9610"/>
              <a:gd name="adj2" fmla="val -117155"/>
            </a:avLst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1 &lt; 3 et </a:t>
            </a:r>
            <a:r>
              <a:rPr lang="fr-FR" sz="32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(1) &lt; </a:t>
            </a:r>
            <a:r>
              <a:rPr lang="fr-FR" sz="32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(3) </a:t>
            </a:r>
            <a:endParaRPr lang="fr-FR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N°3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 cstate="print"/>
          <a:srcRect l="3028" t="9590" r="15477" b="47949"/>
          <a:stretch>
            <a:fillRect/>
          </a:stretch>
        </p:blipFill>
        <p:spPr bwMode="auto">
          <a:xfrm>
            <a:off x="792000" y="1188000"/>
            <a:ext cx="7589162" cy="2219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Pensées 4"/>
          <p:cNvSpPr/>
          <p:nvPr/>
        </p:nvSpPr>
        <p:spPr>
          <a:xfrm>
            <a:off x="467544" y="3861048"/>
            <a:ext cx="8280920" cy="1440160"/>
          </a:xfrm>
          <a:prstGeom prst="cloudCallout">
            <a:avLst>
              <a:gd name="adj1" fmla="val 2564"/>
              <a:gd name="adj2" fmla="val -81881"/>
            </a:avLst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 est affine : négative puis positive …</a:t>
            </a:r>
            <a:endParaRPr lang="fr-FR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ZoneTexte 11"/>
          <p:cNvSpPr txBox="1">
            <a:spLocks noChangeArrowheads="1"/>
          </p:cNvSpPr>
          <p:nvPr/>
        </p:nvSpPr>
        <p:spPr bwMode="auto">
          <a:xfrm>
            <a:off x="467544" y="5445224"/>
            <a:ext cx="8208912" cy="1015663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fr-FR" altLang="fr-FR" sz="6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est croissante sur </a:t>
            </a:r>
            <a:r>
              <a:rPr lang="fr-FR" altLang="fr-FR" sz="6000" dirty="0" smtClean="0">
                <a:solidFill>
                  <a:schemeClr val="bg1"/>
                </a:solidFill>
                <a:latin typeface="OpenSymbol"/>
                <a:cs typeface="Times New Roman" pitchFamily="18" charset="0"/>
              </a:rPr>
              <a:t>ℝ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altLang="fr-FR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7" name="Object 39"/>
          <p:cNvGraphicFramePr>
            <a:graphicFrameLocks noChangeAspect="1"/>
          </p:cNvGraphicFramePr>
          <p:nvPr/>
        </p:nvGraphicFramePr>
        <p:xfrm>
          <a:off x="4591050" y="1412875"/>
          <a:ext cx="3540125" cy="2171700"/>
        </p:xfrm>
        <a:graphic>
          <a:graphicData uri="http://schemas.openxmlformats.org/presentationml/2006/ole">
            <p:oleObj spid="_x0000_s67587" name="Équation" r:id="rId4" imgW="545760" imgH="368280" progId="Equation.3">
              <p:embed/>
            </p:oleObj>
          </a:graphicData>
        </a:graphic>
      </p:graphicFrame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N°4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050" name="Object 39"/>
          <p:cNvGraphicFramePr>
            <a:graphicFrameLocks noChangeAspect="1"/>
          </p:cNvGraphicFramePr>
          <p:nvPr/>
        </p:nvGraphicFramePr>
        <p:xfrm>
          <a:off x="119063" y="1412875"/>
          <a:ext cx="4694237" cy="2171700"/>
        </p:xfrm>
        <a:graphic>
          <a:graphicData uri="http://schemas.openxmlformats.org/presentationml/2006/ole">
            <p:oleObj spid="_x0000_s67586" name="Équation" r:id="rId5" imgW="723600" imgH="368280" progId="Equation.3">
              <p:embed/>
            </p:oleObj>
          </a:graphicData>
        </a:graphic>
      </p:graphicFrame>
      <p:sp>
        <p:nvSpPr>
          <p:cNvPr id="4" name="ZoneTexte 11"/>
          <p:cNvSpPr txBox="1">
            <a:spLocks noChangeArrowheads="1"/>
          </p:cNvSpPr>
          <p:nvPr/>
        </p:nvSpPr>
        <p:spPr bwMode="auto">
          <a:xfrm>
            <a:off x="467544" y="5445224"/>
            <a:ext cx="8208912" cy="1015663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fr-FR" altLang="fr-FR" sz="6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est croissante sur </a:t>
            </a:r>
            <a:r>
              <a:rPr lang="fr-FR" altLang="fr-FR" sz="6000" dirty="0" smtClean="0">
                <a:solidFill>
                  <a:schemeClr val="bg1"/>
                </a:solidFill>
                <a:latin typeface="OpenSymbol"/>
                <a:cs typeface="Times New Roman" pitchFamily="18" charset="0"/>
              </a:rPr>
              <a:t>ℝ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altLang="fr-FR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Ellipse 4"/>
          <p:cNvSpPr/>
          <p:nvPr/>
        </p:nvSpPr>
        <p:spPr>
          <a:xfrm>
            <a:off x="5220072" y="1556792"/>
            <a:ext cx="864096" cy="194421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Pensées 5"/>
          <p:cNvSpPr/>
          <p:nvPr/>
        </p:nvSpPr>
        <p:spPr>
          <a:xfrm>
            <a:off x="1691680" y="3933056"/>
            <a:ext cx="3672408" cy="1268760"/>
          </a:xfrm>
          <a:prstGeom prst="cloudCallout">
            <a:avLst>
              <a:gd name="adj1" fmla="val 53778"/>
              <a:gd name="adj2" fmla="val -89612"/>
            </a:avLst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000" dirty="0" smtClean="0">
                <a:latin typeface="Times New Roman" pitchFamily="18" charset="0"/>
                <a:cs typeface="Times New Roman" pitchFamily="18" charset="0"/>
              </a:rPr>
              <a:t>1/3 &gt; 0</a:t>
            </a:r>
            <a:endParaRPr lang="fr-FR" sz="5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N°5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 l="3028" t="9590" r="15477" b="47949"/>
          <a:stretch>
            <a:fillRect/>
          </a:stretch>
        </p:blipFill>
        <p:spPr bwMode="auto">
          <a:xfrm>
            <a:off x="792000" y="1188000"/>
            <a:ext cx="7585965" cy="221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ZoneTexte 11"/>
          <p:cNvSpPr txBox="1">
            <a:spLocks noChangeArrowheads="1"/>
          </p:cNvSpPr>
          <p:nvPr/>
        </p:nvSpPr>
        <p:spPr bwMode="auto">
          <a:xfrm>
            <a:off x="467544" y="5445224"/>
            <a:ext cx="8208912" cy="1015663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fr-FR" altLang="fr-FR" sz="6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est décroissante sur </a:t>
            </a:r>
            <a:r>
              <a:rPr lang="fr-FR" altLang="fr-FR" sz="6000" dirty="0" smtClean="0">
                <a:solidFill>
                  <a:schemeClr val="bg1"/>
                </a:solidFill>
                <a:latin typeface="OpenSymbol"/>
                <a:cs typeface="Times New Roman" pitchFamily="18" charset="0"/>
              </a:rPr>
              <a:t>ℝ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altLang="fr-FR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Pensées 8"/>
          <p:cNvSpPr/>
          <p:nvPr/>
        </p:nvSpPr>
        <p:spPr>
          <a:xfrm>
            <a:off x="467544" y="3861048"/>
            <a:ext cx="8280920" cy="1440160"/>
          </a:xfrm>
          <a:prstGeom prst="cloudCallout">
            <a:avLst>
              <a:gd name="adj1" fmla="val 2564"/>
              <a:gd name="adj2" fmla="val -81881"/>
            </a:avLst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 est affine : positive puis négative …</a:t>
            </a:r>
            <a:endParaRPr lang="fr-FR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6000" dirty="0" smtClean="0">
                <a:solidFill>
                  <a:srgbClr val="0042C8"/>
                </a:solidFill>
                <a:latin typeface="Georgia" pitchFamily="18" charset="0"/>
                <a:ea typeface="Times New Roman"/>
                <a:cs typeface="Arial" pitchFamily="34" charset="0"/>
              </a:rPr>
              <a:t>Déterminer le sens de variation </a:t>
            </a:r>
            <a:r>
              <a:rPr lang="fr-FR" sz="6000" b="1" dirty="0" smtClean="0">
                <a:solidFill>
                  <a:srgbClr val="0042C8"/>
                </a:solidFill>
                <a:latin typeface="Georgia" pitchFamily="18" charset="0"/>
                <a:ea typeface="Times New Roman"/>
                <a:cs typeface="Arial" pitchFamily="34" charset="0"/>
              </a:rPr>
              <a:t>des fonctions affines</a:t>
            </a:r>
            <a:r>
              <a:rPr lang="fr-FR" sz="6000" dirty="0" smtClean="0">
                <a:solidFill>
                  <a:srgbClr val="0042C8"/>
                </a:solidFill>
                <a:latin typeface="Georgia" pitchFamily="18" charset="0"/>
                <a:ea typeface="Times New Roman"/>
                <a:cs typeface="Arial" pitchFamily="34" charset="0"/>
              </a:rPr>
              <a:t> suivantes.</a:t>
            </a:r>
            <a:endParaRPr lang="fr-FR" sz="6000" dirty="0">
              <a:solidFill>
                <a:srgbClr val="0042C8"/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N°6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3075" name="Object 39"/>
          <p:cNvGraphicFramePr>
            <a:graphicFrameLocks noChangeAspect="1"/>
          </p:cNvGraphicFramePr>
          <p:nvPr/>
        </p:nvGraphicFramePr>
        <p:xfrm>
          <a:off x="513333" y="1340768"/>
          <a:ext cx="7947099" cy="1343025"/>
        </p:xfrm>
        <a:graphic>
          <a:graphicData uri="http://schemas.openxmlformats.org/presentationml/2006/ole">
            <p:oleObj spid="_x0000_s68610" name="Équation" r:id="rId4" imgW="1307880" imgH="228600" progId="Equation.3">
              <p:embed/>
            </p:oleObj>
          </a:graphicData>
        </a:graphic>
      </p:graphicFrame>
      <p:graphicFrame>
        <p:nvGraphicFramePr>
          <p:cNvPr id="68611" name="Object 39"/>
          <p:cNvGraphicFramePr>
            <a:graphicFrameLocks noChangeAspect="1"/>
          </p:cNvGraphicFramePr>
          <p:nvPr/>
        </p:nvGraphicFramePr>
        <p:xfrm>
          <a:off x="550068" y="2590031"/>
          <a:ext cx="6326188" cy="1343025"/>
        </p:xfrm>
        <a:graphic>
          <a:graphicData uri="http://schemas.openxmlformats.org/presentationml/2006/ole">
            <p:oleObj spid="_x0000_s68611" name="Équation" r:id="rId5" imgW="1041120" imgH="228600" progId="Equation.3">
              <p:embed/>
            </p:oleObj>
          </a:graphicData>
        </a:graphic>
      </p:graphicFrame>
      <p:graphicFrame>
        <p:nvGraphicFramePr>
          <p:cNvPr id="68612" name="Object 39"/>
          <p:cNvGraphicFramePr>
            <a:graphicFrameLocks noChangeAspect="1"/>
          </p:cNvGraphicFramePr>
          <p:nvPr/>
        </p:nvGraphicFramePr>
        <p:xfrm>
          <a:off x="539552" y="3965997"/>
          <a:ext cx="2930525" cy="1119187"/>
        </p:xfrm>
        <a:graphic>
          <a:graphicData uri="http://schemas.openxmlformats.org/presentationml/2006/ole">
            <p:oleObj spid="_x0000_s68612" name="Équation" r:id="rId6" imgW="482400" imgH="190440" progId="Equation.3">
              <p:embed/>
            </p:oleObj>
          </a:graphicData>
        </a:graphic>
      </p:graphicFrame>
      <p:sp>
        <p:nvSpPr>
          <p:cNvPr id="6" name="ZoneTexte 11"/>
          <p:cNvSpPr txBox="1">
            <a:spLocks noChangeArrowheads="1"/>
          </p:cNvSpPr>
          <p:nvPr/>
        </p:nvSpPr>
        <p:spPr bwMode="auto">
          <a:xfrm>
            <a:off x="467544" y="5445224"/>
            <a:ext cx="8208912" cy="1015663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fr-FR" altLang="fr-FR" sz="6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est constante sur </a:t>
            </a:r>
            <a:r>
              <a:rPr lang="fr-FR" altLang="fr-FR" sz="6000" dirty="0" smtClean="0">
                <a:solidFill>
                  <a:schemeClr val="bg1"/>
                </a:solidFill>
                <a:latin typeface="OpenSymbol"/>
                <a:cs typeface="Times New Roman" pitchFamily="18" charset="0"/>
              </a:rPr>
              <a:t>ℝ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altLang="fr-FR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N°7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0" y="1052736"/>
            <a:ext cx="4355976" cy="1656184"/>
          </a:xfrm>
          <a:prstGeom prst="rect">
            <a:avLst/>
          </a:prstGeom>
          <a:noFill/>
        </p:spPr>
        <p:txBody>
          <a:bodyPr/>
          <a:lstStyle/>
          <a:p>
            <a:pPr algn="ctr" eaLnBrk="1" hangingPunct="1">
              <a:defRPr/>
            </a:pPr>
            <a:r>
              <a:rPr lang="fr-FR" sz="50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5000" dirty="0" smtClean="0">
                <a:latin typeface="Times New Roman" pitchFamily="18" charset="0"/>
                <a:cs typeface="Times New Roman" pitchFamily="18" charset="0"/>
              </a:rPr>
              <a:t>(0) = 5 et </a:t>
            </a:r>
          </a:p>
          <a:p>
            <a:pPr algn="ctr" eaLnBrk="1" hangingPunct="1">
              <a:defRPr/>
            </a:pPr>
            <a:r>
              <a:rPr lang="fr-FR" sz="50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5000" dirty="0" smtClean="0">
                <a:latin typeface="Times New Roman" pitchFamily="18" charset="0"/>
                <a:cs typeface="Times New Roman" pitchFamily="18" charset="0"/>
              </a:rPr>
              <a:t>(–3) = 10</a:t>
            </a:r>
            <a:r>
              <a:rPr lang="fr-FR" sz="5000" dirty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sz="5000" dirty="0">
              <a:solidFill>
                <a:schemeClr val="accent6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oneTexte 11"/>
          <p:cNvSpPr txBox="1">
            <a:spLocks noChangeArrowheads="1"/>
          </p:cNvSpPr>
          <p:nvPr/>
        </p:nvSpPr>
        <p:spPr bwMode="auto">
          <a:xfrm>
            <a:off x="467544" y="5445224"/>
            <a:ext cx="8208912" cy="1015663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fr-FR" altLang="fr-FR" sz="6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est décroissante sur </a:t>
            </a:r>
            <a:r>
              <a:rPr lang="fr-FR" altLang="fr-FR" sz="6000" dirty="0" smtClean="0">
                <a:solidFill>
                  <a:schemeClr val="bg1"/>
                </a:solidFill>
                <a:latin typeface="OpenSymbol"/>
                <a:cs typeface="Times New Roman" pitchFamily="18" charset="0"/>
              </a:rPr>
              <a:t>ℝ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altLang="fr-FR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21" name="Picture 1"/>
          <p:cNvPicPr>
            <a:picLocks noChangeAspect="1" noChangeArrowheads="1"/>
          </p:cNvPicPr>
          <p:nvPr/>
        </p:nvPicPr>
        <p:blipFill>
          <a:blip r:embed="rId3" cstate="print"/>
          <a:srcRect l="67092" b="4188"/>
          <a:stretch>
            <a:fillRect/>
          </a:stretch>
        </p:blipFill>
        <p:spPr bwMode="auto">
          <a:xfrm>
            <a:off x="5364488" y="900000"/>
            <a:ext cx="3600000" cy="4389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4" cstate="print"/>
          <a:srcRect l="67084" b="4188"/>
          <a:stretch>
            <a:fillRect/>
          </a:stretch>
        </p:blipFill>
        <p:spPr bwMode="auto">
          <a:xfrm>
            <a:off x="5364000" y="900000"/>
            <a:ext cx="3621397" cy="4414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Pensées 5"/>
          <p:cNvSpPr/>
          <p:nvPr/>
        </p:nvSpPr>
        <p:spPr>
          <a:xfrm>
            <a:off x="0" y="3429000"/>
            <a:ext cx="6084168" cy="1152128"/>
          </a:xfrm>
          <a:prstGeom prst="cloudCallout">
            <a:avLst>
              <a:gd name="adj1" fmla="val -3415"/>
              <a:gd name="adj2" fmla="val -131265"/>
            </a:avLst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– 3 &lt; 0 et </a:t>
            </a:r>
            <a:r>
              <a:rPr lang="fr-FR" sz="3200" i="1" dirty="0" smtClean="0">
                <a:latin typeface="Times New Roman" pitchFamily="18" charset="0"/>
                <a:cs typeface="Times New Roman" pitchFamily="18" charset="0"/>
              </a:rPr>
              <a:t>f </a:t>
            </a:r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(– 3) &gt; </a:t>
            </a:r>
            <a:r>
              <a:rPr lang="fr-FR" sz="3200" i="1" dirty="0" smtClean="0">
                <a:latin typeface="Times New Roman" pitchFamily="18" charset="0"/>
                <a:cs typeface="Times New Roman" pitchFamily="18" charset="0"/>
              </a:rPr>
              <a:t>f </a:t>
            </a:r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(0) </a:t>
            </a:r>
            <a:endParaRPr lang="fr-FR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13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N°8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l="3028" t="9590" r="15477" b="47949"/>
          <a:stretch>
            <a:fillRect/>
          </a:stretch>
        </p:blipFill>
        <p:spPr bwMode="auto">
          <a:xfrm>
            <a:off x="792000" y="1188000"/>
            <a:ext cx="7586003" cy="221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ZoneTexte 11"/>
          <p:cNvSpPr txBox="1">
            <a:spLocks noChangeArrowheads="1"/>
          </p:cNvSpPr>
          <p:nvPr/>
        </p:nvSpPr>
        <p:spPr bwMode="auto">
          <a:xfrm>
            <a:off x="467544" y="5445224"/>
            <a:ext cx="8208912" cy="1015663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fr-FR" altLang="fr-FR" sz="6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est croissante sur </a:t>
            </a:r>
            <a:r>
              <a:rPr lang="fr-FR" altLang="fr-FR" sz="6000" dirty="0" smtClean="0">
                <a:solidFill>
                  <a:schemeClr val="bg1"/>
                </a:solidFill>
                <a:latin typeface="OpenSymbol"/>
                <a:cs typeface="Times New Roman" pitchFamily="18" charset="0"/>
              </a:rPr>
              <a:t>ℝ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altLang="fr-FR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Pensées 7"/>
          <p:cNvSpPr/>
          <p:nvPr/>
        </p:nvSpPr>
        <p:spPr>
          <a:xfrm>
            <a:off x="467544" y="3861048"/>
            <a:ext cx="8280920" cy="1440160"/>
          </a:xfrm>
          <a:prstGeom prst="cloudCallout">
            <a:avLst>
              <a:gd name="adj1" fmla="val 2564"/>
              <a:gd name="adj2" fmla="val -81881"/>
            </a:avLst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3200" dirty="0" smtClean="0">
                <a:latin typeface="Times New Roman" pitchFamily="18" charset="0"/>
                <a:cs typeface="Times New Roman" pitchFamily="18" charset="0"/>
              </a:rPr>
              <a:t> est affine : négative puis positive …</a:t>
            </a:r>
            <a:endParaRPr lang="fr-FR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N°9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050" name="Object 39"/>
          <p:cNvGraphicFramePr>
            <a:graphicFrameLocks noChangeAspect="1"/>
          </p:cNvGraphicFramePr>
          <p:nvPr/>
        </p:nvGraphicFramePr>
        <p:xfrm>
          <a:off x="1259632" y="1937767"/>
          <a:ext cx="6505575" cy="1419225"/>
        </p:xfrm>
        <a:graphic>
          <a:graphicData uri="http://schemas.openxmlformats.org/presentationml/2006/ole">
            <p:oleObj spid="_x0000_s69634" name="Équation" r:id="rId4" imgW="825480" imgH="190440" progId="Equation.3">
              <p:embed/>
            </p:oleObj>
          </a:graphicData>
        </a:graphic>
      </p:graphicFrame>
      <p:sp>
        <p:nvSpPr>
          <p:cNvPr id="4" name="ZoneTexte 11"/>
          <p:cNvSpPr txBox="1">
            <a:spLocks noChangeArrowheads="1"/>
          </p:cNvSpPr>
          <p:nvPr/>
        </p:nvSpPr>
        <p:spPr bwMode="auto">
          <a:xfrm>
            <a:off x="467544" y="5445224"/>
            <a:ext cx="8208912" cy="1015663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fr-FR" altLang="fr-FR" sz="6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est croissante sur </a:t>
            </a:r>
            <a:r>
              <a:rPr lang="fr-FR" altLang="fr-FR" sz="6000" dirty="0" smtClean="0">
                <a:solidFill>
                  <a:schemeClr val="bg1"/>
                </a:solidFill>
                <a:latin typeface="OpenSymbol"/>
                <a:cs typeface="Times New Roman" pitchFamily="18" charset="0"/>
              </a:rPr>
              <a:t>ℝ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altLang="fr-FR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Ellipse 4"/>
          <p:cNvSpPr/>
          <p:nvPr/>
        </p:nvSpPr>
        <p:spPr>
          <a:xfrm>
            <a:off x="4283968" y="1844824"/>
            <a:ext cx="2736304" cy="165618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Pensées 5"/>
          <p:cNvSpPr/>
          <p:nvPr/>
        </p:nvSpPr>
        <p:spPr>
          <a:xfrm>
            <a:off x="1979712" y="3861048"/>
            <a:ext cx="4032448" cy="1268760"/>
          </a:xfrm>
          <a:prstGeom prst="cloudCallout">
            <a:avLst>
              <a:gd name="adj1" fmla="val 47195"/>
              <a:gd name="adj2" fmla="val -73338"/>
            </a:avLst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000" dirty="0" smtClean="0">
                <a:latin typeface="Times New Roman" pitchFamily="18" charset="0"/>
                <a:cs typeface="Times New Roman" pitchFamily="18" charset="0"/>
                <a:sym typeface="Symbol"/>
              </a:rPr>
              <a:t> </a:t>
            </a:r>
            <a:r>
              <a:rPr lang="fr-FR" sz="5000" dirty="0" smtClean="0">
                <a:latin typeface="Times New Roman" pitchFamily="18" charset="0"/>
                <a:cs typeface="Times New Roman" pitchFamily="18" charset="0"/>
              </a:rPr>
              <a:t>– 3 &gt; 0</a:t>
            </a:r>
            <a:endParaRPr lang="fr-FR" sz="5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N°10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050" name="Object 39"/>
          <p:cNvGraphicFramePr>
            <a:graphicFrameLocks noChangeAspect="1"/>
          </p:cNvGraphicFramePr>
          <p:nvPr/>
        </p:nvGraphicFramePr>
        <p:xfrm>
          <a:off x="609600" y="1797050"/>
          <a:ext cx="7805738" cy="1703388"/>
        </p:xfrm>
        <a:graphic>
          <a:graphicData uri="http://schemas.openxmlformats.org/presentationml/2006/ole">
            <p:oleObj spid="_x0000_s112642" name="Équation" r:id="rId4" imgW="990360" imgH="228600" progId="Equation.3">
              <p:embed/>
            </p:oleObj>
          </a:graphicData>
        </a:graphic>
      </p:graphicFrame>
      <p:sp>
        <p:nvSpPr>
          <p:cNvPr id="4" name="ZoneTexte 11"/>
          <p:cNvSpPr txBox="1">
            <a:spLocks noChangeArrowheads="1"/>
          </p:cNvSpPr>
          <p:nvPr/>
        </p:nvSpPr>
        <p:spPr bwMode="auto">
          <a:xfrm>
            <a:off x="467544" y="5445224"/>
            <a:ext cx="8208912" cy="1015663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fr-FR" altLang="fr-FR" sz="6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est décroissante sur </a:t>
            </a:r>
            <a:r>
              <a:rPr lang="fr-FR" altLang="fr-FR" sz="6000" dirty="0" smtClean="0">
                <a:solidFill>
                  <a:schemeClr val="bg1"/>
                </a:solidFill>
                <a:latin typeface="OpenSymbol"/>
                <a:cs typeface="Times New Roman" pitchFamily="18" charset="0"/>
              </a:rPr>
              <a:t>ℝ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altLang="fr-FR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Ellipse 4"/>
          <p:cNvSpPr/>
          <p:nvPr/>
        </p:nvSpPr>
        <p:spPr>
          <a:xfrm>
            <a:off x="3851920" y="1844824"/>
            <a:ext cx="3816424" cy="18002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Pensées 5"/>
          <p:cNvSpPr/>
          <p:nvPr/>
        </p:nvSpPr>
        <p:spPr>
          <a:xfrm>
            <a:off x="1691680" y="4032448"/>
            <a:ext cx="4320480" cy="1268760"/>
          </a:xfrm>
          <a:prstGeom prst="cloudCallout">
            <a:avLst>
              <a:gd name="adj1" fmla="val 47195"/>
              <a:gd name="adj2" fmla="val -73338"/>
            </a:avLst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5000" dirty="0" smtClean="0">
                <a:latin typeface="OpenSymbol"/>
                <a:ea typeface="OpenSymbol"/>
                <a:cs typeface="Times New Roman" pitchFamily="18" charset="0"/>
              </a:rPr>
              <a:t>√</a:t>
            </a:r>
            <a:r>
              <a:rPr lang="fr-FR" sz="5000" dirty="0" smtClean="0">
                <a:latin typeface="Times New Roman" pitchFamily="18" charset="0"/>
                <a:cs typeface="Times New Roman" pitchFamily="18" charset="0"/>
              </a:rPr>
              <a:t>5 – 5 &lt; 0</a:t>
            </a:r>
            <a:endParaRPr lang="fr-FR" sz="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Connecteur droit 6"/>
          <p:cNvCxnSpPr/>
          <p:nvPr/>
        </p:nvCxnSpPr>
        <p:spPr>
          <a:xfrm>
            <a:off x="2736000" y="4356000"/>
            <a:ext cx="39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714625"/>
            <a:ext cx="91440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8000" cap="small" dirty="0" smtClean="0">
                <a:solidFill>
                  <a:schemeClr val="accent5"/>
                </a:solidFill>
                <a:latin typeface="Georgia" pitchFamily="18" charset="0"/>
                <a:cs typeface="Arial" pitchFamily="34" charset="0"/>
              </a:rPr>
              <a:t>FIN</a:t>
            </a:r>
            <a:endParaRPr lang="fr-FR" sz="8000" cap="small" dirty="0">
              <a:solidFill>
                <a:schemeClr val="accent5"/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1"/>
          <p:cNvSpPr txBox="1">
            <a:spLocks noChangeArrowheads="1"/>
          </p:cNvSpPr>
          <p:nvPr/>
        </p:nvSpPr>
        <p:spPr bwMode="auto">
          <a:xfrm>
            <a:off x="467544" y="5725705"/>
            <a:ext cx="8208912" cy="1015663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fr-FR" altLang="fr-FR" sz="6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est croissante sur </a:t>
            </a:r>
            <a:r>
              <a:rPr lang="fr-FR" altLang="fr-FR" sz="6000" dirty="0" smtClean="0">
                <a:solidFill>
                  <a:schemeClr val="bg1"/>
                </a:solidFill>
                <a:latin typeface="OpenSymbol"/>
                <a:cs typeface="Times New Roman" pitchFamily="18" charset="0"/>
              </a:rPr>
              <a:t>ℝ</a:t>
            </a:r>
            <a:r>
              <a:rPr lang="fr-FR" altLang="fr-FR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altLang="fr-FR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>
                <a:latin typeface="Times New Roman" pitchFamily="18" charset="0"/>
                <a:ea typeface="+mj-ea"/>
                <a:cs typeface="Times New Roman" pitchFamily="18" charset="0"/>
              </a:rPr>
              <a:t>N°0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63378" b="5501"/>
          <a:stretch>
            <a:fillRect/>
          </a:stretch>
        </p:blipFill>
        <p:spPr bwMode="auto">
          <a:xfrm>
            <a:off x="2267744" y="1157148"/>
            <a:ext cx="4644000" cy="450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>
                <a:latin typeface="Times New Roman" pitchFamily="18" charset="0"/>
                <a:ea typeface="+mj-ea"/>
                <a:cs typeface="Times New Roman" pitchFamily="18" charset="0"/>
              </a:rPr>
              <a:t>N°1</a:t>
            </a:r>
          </a:p>
        </p:txBody>
      </p:sp>
      <p:graphicFrame>
        <p:nvGraphicFramePr>
          <p:cNvPr id="2050" name="Object 39"/>
          <p:cNvGraphicFramePr>
            <a:graphicFrameLocks noChangeAspect="1"/>
          </p:cNvGraphicFramePr>
          <p:nvPr/>
        </p:nvGraphicFramePr>
        <p:xfrm>
          <a:off x="1741488" y="2754313"/>
          <a:ext cx="5705475" cy="1419225"/>
        </p:xfrm>
        <a:graphic>
          <a:graphicData uri="http://schemas.openxmlformats.org/presentationml/2006/ole">
            <p:oleObj spid="_x0000_s2050" name="Équation" r:id="rId4" imgW="723600" imgH="190440" progId="Equation.3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N°2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0" y="1916832"/>
            <a:ext cx="9144000" cy="3960440"/>
          </a:xfrm>
          <a:prstGeom prst="rect">
            <a:avLst/>
          </a:prstGeom>
          <a:noFill/>
        </p:spPr>
        <p:txBody>
          <a:bodyPr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f </a:t>
            </a:r>
            <a:r>
              <a:rPr lang="fr-FR" sz="6200" dirty="0" smtClean="0">
                <a:latin typeface="Times New Roman" pitchFamily="18" charset="0"/>
                <a:cs typeface="Times New Roman" pitchFamily="18" charset="0"/>
              </a:rPr>
              <a:t>est une fonction affine telle que</a:t>
            </a: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6200" dirty="0" smtClean="0">
                <a:latin typeface="Times New Roman" pitchFamily="18" charset="0"/>
                <a:cs typeface="Times New Roman" pitchFamily="18" charset="0"/>
              </a:rPr>
              <a:t>(1) = 3 et </a:t>
            </a: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fr-FR" sz="6200" dirty="0" smtClean="0">
                <a:latin typeface="Times New Roman" pitchFamily="18" charset="0"/>
                <a:cs typeface="Times New Roman" pitchFamily="18" charset="0"/>
              </a:rPr>
              <a:t>(3) = 4</a:t>
            </a:r>
            <a:r>
              <a:rPr lang="fr-FR" sz="6200" dirty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sz="6200" dirty="0">
              <a:solidFill>
                <a:schemeClr val="accent6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N°3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0" y="1196752"/>
            <a:ext cx="9144000" cy="2376264"/>
          </a:xfrm>
          <a:prstGeom prst="rect">
            <a:avLst/>
          </a:prstGeom>
          <a:noFill/>
        </p:spPr>
        <p:txBody>
          <a:bodyPr/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f </a:t>
            </a:r>
            <a:r>
              <a:rPr lang="fr-FR" sz="6200" dirty="0" smtClean="0">
                <a:latin typeface="Times New Roman" pitchFamily="18" charset="0"/>
                <a:cs typeface="Times New Roman" pitchFamily="18" charset="0"/>
              </a:rPr>
              <a:t>est une fonction affine telle que</a:t>
            </a: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fr-FR" sz="6000" dirty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sz="6000" dirty="0">
              <a:solidFill>
                <a:schemeClr val="accent6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 cstate="print"/>
          <a:srcRect l="3028" t="9590" r="15477" b="47949"/>
          <a:stretch>
            <a:fillRect/>
          </a:stretch>
        </p:blipFill>
        <p:spPr bwMode="auto">
          <a:xfrm>
            <a:off x="792000" y="3600000"/>
            <a:ext cx="7589162" cy="2219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N°4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050" name="Object 39"/>
          <p:cNvGraphicFramePr>
            <a:graphicFrameLocks noChangeAspect="1"/>
          </p:cNvGraphicFramePr>
          <p:nvPr/>
        </p:nvGraphicFramePr>
        <p:xfrm>
          <a:off x="1606550" y="2093913"/>
          <a:ext cx="5929313" cy="2741612"/>
        </p:xfrm>
        <a:graphic>
          <a:graphicData uri="http://schemas.openxmlformats.org/presentationml/2006/ole">
            <p:oleObj spid="_x0000_s62466" name="Équation" r:id="rId4" imgW="723600" imgH="368280" progId="Equation.3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N°5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0" y="1196752"/>
            <a:ext cx="9144000" cy="2376264"/>
          </a:xfrm>
          <a:prstGeom prst="rect">
            <a:avLst/>
          </a:prstGeom>
          <a:noFill/>
        </p:spPr>
        <p:txBody>
          <a:bodyPr/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f </a:t>
            </a:r>
            <a:r>
              <a:rPr lang="fr-FR" sz="6200" dirty="0" smtClean="0">
                <a:latin typeface="Times New Roman" pitchFamily="18" charset="0"/>
                <a:cs typeface="Times New Roman" pitchFamily="18" charset="0"/>
              </a:rPr>
              <a:t>est une fonction affine telle que</a:t>
            </a:r>
            <a:r>
              <a:rPr lang="fr-FR" sz="62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lnSpc>
                <a:spcPct val="130000"/>
              </a:lnSpc>
              <a:defRPr/>
            </a:pPr>
            <a:r>
              <a:rPr lang="fr-FR" sz="6000" dirty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sz="6000" dirty="0">
              <a:solidFill>
                <a:schemeClr val="accent6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 l="3028" t="9590" r="15477" b="47949"/>
          <a:stretch>
            <a:fillRect/>
          </a:stretch>
        </p:blipFill>
        <p:spPr bwMode="auto">
          <a:xfrm>
            <a:off x="792000" y="3600000"/>
            <a:ext cx="7585965" cy="2218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66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N°6</a:t>
            </a:r>
            <a:endParaRPr lang="fr-FR" sz="6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3075" name="Object 39"/>
          <p:cNvGraphicFramePr>
            <a:graphicFrameLocks noChangeAspect="1"/>
          </p:cNvGraphicFramePr>
          <p:nvPr/>
        </p:nvGraphicFramePr>
        <p:xfrm>
          <a:off x="513333" y="2636838"/>
          <a:ext cx="7947099" cy="1343025"/>
        </p:xfrm>
        <a:graphic>
          <a:graphicData uri="http://schemas.openxmlformats.org/presentationml/2006/ole">
            <p:oleObj spid="_x0000_s3075" name="Équation" r:id="rId4" imgW="1307880" imgH="228600" progId="Equation.3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Personnalisé 2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2060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287</Words>
  <Application>Microsoft Office PowerPoint</Application>
  <PresentationFormat>Affichage à l'écran (4:3)</PresentationFormat>
  <Paragraphs>106</Paragraphs>
  <Slides>25</Slides>
  <Notes>25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27" baseType="lpstr">
      <vt:lpstr>Thème Office</vt:lpstr>
      <vt:lpstr>Équation</vt:lpstr>
      <vt:lpstr>Diapositive 0</vt:lpstr>
      <vt:lpstr>Déterminer le sens de variation des fonctions affines suivantes.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Correction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FIN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0</dc:title>
  <dc:creator>Marielle Séguy</dc:creator>
  <cp:lastModifiedBy>Marielle Séguy</cp:lastModifiedBy>
  <cp:revision>300</cp:revision>
  <dcterms:created xsi:type="dcterms:W3CDTF">2008-11-15T15:38:50Z</dcterms:created>
  <dcterms:modified xsi:type="dcterms:W3CDTF">2015-04-26T17:12:41Z</dcterms:modified>
</cp:coreProperties>
</file>